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6"/>
  </p:handoutMasterIdLst>
  <p:sldIdLst>
    <p:sldId id="256" r:id="rId3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321" r:id="rId13"/>
    <p:sldId id="265" r:id="rId14"/>
    <p:sldId id="266" r:id="rId15"/>
    <p:sldId id="267" r:id="rId16"/>
    <p:sldId id="268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25" r:id="rId34"/>
    <p:sldId id="326" r:id="rId35"/>
  </p:sldIdLst>
  <p:sldSz cx="1219263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/>
        </p14:section>
        <p14:section name="共同设计、表达自我、协同工作" id="{B9B51309-D148-4332-87C2-07BE32FBCA3B}">
          <p14:sldIdLst/>
        </p14:section>
        <p14:section name="了解详细信息" id="{2CC34DB2-6590-42C0-AD4B-A04C6060184E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321"/>
            <p14:sldId id="265"/>
            <p14:sldId id="266"/>
            <p14:sldId id="267"/>
            <p14:sldId id="268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25"/>
            <p14:sldId id="326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大胖 张" initials="大胖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B4A6"/>
    <a:srgbClr val="734F29"/>
    <a:srgbClr val="D24726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90" d="100"/>
          <a:sy n="90" d="100"/>
        </p:scale>
        <p:origin x="120" y="72"/>
      </p:cViewPr>
      <p:guideLst>
        <p:guide orient="horz" pos="211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CFD96-CC1B-42F3-A095-D2A9A0607167}" type="datetime1">
              <a:rPr lang="zh-CN" altLang="en-US" noProof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67B8C-8E11-4BE8-92AB-4542C96FA0CB}" type="slidenum">
              <a:rPr lang="en-US" altLang="zh-CN" noProof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817120-FE20-47E6-92D2-B4094FC1BB7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1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</a:t>
            </a:r>
            <a:r>
              <a:rPr lang="zh-CN" altLang="en-US" noProof="1"/>
              <a:t>首先是多年沉淀下来的研发效率平台，以及开发人员基于研发效率平台的工作规范及流程；</a:t>
            </a:r>
            <a:endParaRPr lang="zh-CN" altLang="en-US" noProof="1"/>
          </a:p>
          <a:p>
            <a:r>
              <a:rPr lang="en-US" altLang="zh-CN" noProof="1"/>
              <a:t>2.</a:t>
            </a:r>
            <a:r>
              <a:rPr lang="zh-CN" altLang="en-US" noProof="1"/>
              <a:t>每天的持续构建和集成，质量管理尽量左移，尽快暴露出问题；</a:t>
            </a:r>
            <a:endParaRPr lang="zh-CN" altLang="en-US" noProof="1"/>
          </a:p>
          <a:p>
            <a:r>
              <a:rPr lang="en-US" altLang="zh-CN" noProof="1"/>
              <a:t>3.</a:t>
            </a:r>
            <a:r>
              <a:rPr lang="zh-CN" altLang="en-US" noProof="1"/>
              <a:t>拆分成多个全功能组，有架构师、产品经理、UX 设计、编码、社区人员，大家随时讨论、决策和行动。产品相互间耦合很少，可以独立演进。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</a:t>
            </a:r>
            <a:r>
              <a:rPr lang="zh-CN" altLang="en-US" noProof="1"/>
              <a:t>没有度量体系，效率跑不起来；</a:t>
            </a:r>
            <a:endParaRPr lang="zh-CN" altLang="en-US" noProof="1"/>
          </a:p>
          <a:p>
            <a:r>
              <a:rPr lang="en-US" altLang="zh-CN" noProof="1"/>
              <a:t>2.</a:t>
            </a:r>
            <a:r>
              <a:rPr lang="zh-CN" altLang="en-US" noProof="1"/>
              <a:t>研发流程的平台化，组件化；</a:t>
            </a:r>
            <a:endParaRPr lang="zh-CN" altLang="en-US" noProof="1"/>
          </a:p>
          <a:p>
            <a:r>
              <a:rPr lang="en-US" altLang="zh-CN" noProof="1"/>
              <a:t>3.</a:t>
            </a:r>
            <a:r>
              <a:rPr lang="zh-CN" altLang="en-US" noProof="1"/>
              <a:t>将流水线做得足够专业，将所有人员都串到一起。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平台矩阵，基于下层的</a:t>
            </a:r>
            <a:r>
              <a:rPr lang="en-US" altLang="zh-CN" noProof="1"/>
              <a:t>OPENAPI</a:t>
            </a:r>
            <a:r>
              <a:rPr lang="zh-CN" altLang="en-US" noProof="1"/>
              <a:t>层和积木组件打造，避免重复建设，组件复用。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移动互联网的个性化，需要使用算法来满足不同的需求。</a:t>
            </a:r>
            <a:endParaRPr lang="zh-CN" altLang="en-US" noProof="1"/>
          </a:p>
          <a:p>
            <a:r>
              <a:rPr lang="zh-CN" altLang="en-US" noProof="1"/>
              <a:t>平台化之后是智能化；</a:t>
            </a:r>
            <a:endParaRPr lang="zh-CN" altLang="en-US" noProof="1"/>
          </a:p>
          <a:p>
            <a:r>
              <a:rPr lang="zh-CN" altLang="en-US" noProof="1"/>
              <a:t>需求阶段，通用需求直接匹配用例，新需求匹配需求因子，针对不同的需求因子，将每个因子的相关用例自动匹配。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4800" noProof="1"/>
              <a:t>功能测试：利用代码覆盖率，实时代码分析，建立测试用例和代码映射关系，进行标注。</a:t>
            </a:r>
            <a:endParaRPr lang="zh-CN" altLang="en-US" sz="4800" noProof="1"/>
          </a:p>
          <a:p>
            <a:r>
              <a:rPr lang="zh-CN" altLang="en-US" sz="4800" noProof="1"/>
              <a:t>非功能测试：自动化测试 </a:t>
            </a:r>
            <a:r>
              <a:rPr lang="en-US" altLang="zh-CN" sz="2000" noProof="1"/>
              <a:t>+ </a:t>
            </a:r>
            <a:r>
              <a:rPr lang="zh-CN" altLang="en-US" sz="4800" noProof="1"/>
              <a:t>图像识别自动分析。</a:t>
            </a:r>
            <a:endParaRPr lang="zh-CN" altLang="en-US" sz="4800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平台构建条件：超过</a:t>
            </a:r>
            <a:r>
              <a:rPr lang="en-US" altLang="zh-CN" noProof="1"/>
              <a:t>50</a:t>
            </a:r>
            <a:r>
              <a:rPr lang="zh-CN" altLang="en-US" noProof="1"/>
              <a:t>个人，具有组织架构（质量管理一把手，总监，经理等层级）</a:t>
            </a:r>
            <a:endParaRPr lang="en-US" altLang="zh-CN" noProof="1"/>
          </a:p>
          <a:p>
            <a:r>
              <a:rPr lang="en-US" altLang="zh-CN" noProof="1"/>
              <a:t>1.</a:t>
            </a:r>
            <a:r>
              <a:rPr lang="zh-CN" altLang="en-US" noProof="1"/>
              <a:t>根据测试类型区分，移动端特点：多端，各种移动端专项测试</a:t>
            </a:r>
            <a:endParaRPr lang="zh-CN" altLang="en-US" noProof="1"/>
          </a:p>
          <a:p>
            <a:r>
              <a:rPr lang="en-US" altLang="zh-CN" noProof="1"/>
              <a:t>2.</a:t>
            </a:r>
            <a:r>
              <a:rPr lang="zh-CN" altLang="en-US" noProof="1"/>
              <a:t>根据测试类型，拆分出各个子系统</a:t>
            </a:r>
            <a:endParaRPr lang="zh-CN" altLang="en-US" noProof="1"/>
          </a:p>
          <a:p>
            <a:r>
              <a:rPr lang="en-US" altLang="zh-CN" noProof="1"/>
              <a:t>3.</a:t>
            </a:r>
            <a:r>
              <a:rPr lang="zh-CN" altLang="en-US" noProof="1"/>
              <a:t>为每种子系统，设置不同的使用场景</a:t>
            </a:r>
            <a:endParaRPr lang="zh-CN" altLang="en-US" noProof="1"/>
          </a:p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经典图：质量管理核心工作 </a:t>
            </a:r>
            <a:r>
              <a:rPr lang="en-US" altLang="zh-CN" noProof="1"/>
              <a:t>+ CI/CD</a:t>
            </a:r>
            <a:r>
              <a:rPr lang="zh-CN" altLang="en-US" noProof="1"/>
              <a:t>流水线 </a:t>
            </a:r>
            <a:r>
              <a:rPr lang="en-US" altLang="zh-CN" noProof="1"/>
              <a:t>+ </a:t>
            </a:r>
            <a:r>
              <a:rPr lang="zh-CN" altLang="en-US" noProof="1"/>
              <a:t>测试左移和右移</a:t>
            </a:r>
            <a:endParaRPr lang="zh-CN" altLang="en-US" noProof="1"/>
          </a:p>
          <a:p>
            <a:r>
              <a:rPr lang="en-US" altLang="zh-CN" noProof="1"/>
              <a:t>1.上面一条是测试团队的核心职责</a:t>
            </a:r>
            <a:r>
              <a:rPr lang="zh-CN" altLang="en-US" noProof="1"/>
              <a:t>：开发自测用例选择，应该由测试指定，并通过平台进行管理，而不是一份</a:t>
            </a:r>
            <a:r>
              <a:rPr lang="en-US" altLang="zh-CN" noProof="1"/>
              <a:t>Excel</a:t>
            </a:r>
            <a:r>
              <a:rPr lang="zh-CN" altLang="en-US" noProof="1"/>
              <a:t>文档；</a:t>
            </a:r>
            <a:endParaRPr lang="zh-CN" altLang="en-US" noProof="1"/>
          </a:p>
          <a:p>
            <a:r>
              <a:rPr lang="en-US" altLang="zh-CN" noProof="1"/>
              <a:t>2. 测试过程如何与CI/CD流水线结合</a:t>
            </a:r>
            <a:r>
              <a:rPr lang="zh-CN" altLang="en-US" noProof="1"/>
              <a:t>：需求级测试前的</a:t>
            </a:r>
            <a:r>
              <a:rPr lang="en-US" altLang="zh-CN" noProof="1"/>
              <a:t>CI</a:t>
            </a:r>
            <a:r>
              <a:rPr lang="zh-CN" altLang="en-US" noProof="1"/>
              <a:t>流水线；回归集成测试前的</a:t>
            </a:r>
            <a:r>
              <a:rPr lang="en-US" altLang="zh-CN" noProof="1"/>
              <a:t>CD</a:t>
            </a:r>
            <a:r>
              <a:rPr lang="zh-CN" altLang="en-US" noProof="1"/>
              <a:t>集成流水线，上线验证前的</a:t>
            </a:r>
            <a:r>
              <a:rPr lang="en-US" altLang="zh-CN" noProof="1"/>
              <a:t>CD</a:t>
            </a:r>
            <a:r>
              <a:rPr lang="zh-CN" altLang="en-US" noProof="1"/>
              <a:t>上线流水线；</a:t>
            </a:r>
            <a:endParaRPr lang="zh-CN" altLang="en-US" noProof="1"/>
          </a:p>
          <a:p>
            <a:r>
              <a:rPr lang="en-US" altLang="zh-CN" noProof="1"/>
              <a:t>3. 测试的左移和右移</a:t>
            </a:r>
            <a:r>
              <a:rPr lang="zh-CN" altLang="en-US" noProof="1"/>
              <a:t>：</a:t>
            </a:r>
            <a:r>
              <a:rPr lang="en-US" altLang="zh-CN" noProof="1"/>
              <a:t>将测试放在质量管理的角度，既要关注过程质量，也要关注发布，上线及生产反馈。</a:t>
            </a:r>
            <a:endParaRPr lang="en-US" altLang="zh-CN" noProof="1"/>
          </a:p>
          <a:p>
            <a:endParaRPr lang="en-US" altLang="zh-CN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测试管理子系统，是京东测试平台的其中一个子系统，看看那如何在子系统中实现原子化：</a:t>
            </a:r>
            <a:endParaRPr lang="zh-CN" altLang="en-US" noProof="1"/>
          </a:p>
          <a:p>
            <a:r>
              <a:rPr lang="zh-CN" altLang="en-US" noProof="1"/>
              <a:t>不是基于需求去写用例，是基于整个系统去写用例 —— 比如各个模块的关联性，一些在需求上体现不出来的点；</a:t>
            </a:r>
            <a:endParaRPr lang="zh-CN" altLang="en-US" noProof="1"/>
          </a:p>
          <a:p>
            <a:r>
              <a:rPr lang="zh-CN" altLang="en-US" noProof="1"/>
              <a:t>用例模板，根据不同的场景进行分层；</a:t>
            </a:r>
            <a:endParaRPr lang="zh-CN" altLang="en-US" noProof="1"/>
          </a:p>
          <a:p>
            <a:r>
              <a:rPr lang="zh-CN" altLang="en-US" noProof="1"/>
              <a:t>需要提炼出通用库，迭代库以通用库为基础，用例做到能封装，能通用的实现高度复用</a:t>
            </a:r>
            <a:endParaRPr lang="zh-CN" altLang="en-US" noProof="1"/>
          </a:p>
          <a:p>
            <a:endParaRPr lang="zh-CN" altLang="en-US" noProof="1"/>
          </a:p>
          <a:p>
            <a:r>
              <a:rPr lang="zh-CN" altLang="en-US" noProof="1"/>
              <a:t>这样可以降低测试人员的水平差异对产品质量造成的影响，使测试经验沉淀下来。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如何针对需求进行技术性分析，决定测试策略，形成测试范围，并进行工作估算：（痛点：改几行代码全测，工作量估算没有依据，缺乏质量风险预测）</a:t>
            </a:r>
            <a:endParaRPr lang="en-US" altLang="zh-CN" noProof="1"/>
          </a:p>
          <a:p>
            <a:r>
              <a:rPr lang="en-US" altLang="zh-CN" noProof="1"/>
              <a:t>1.需求导致的技术变更分析：将技术变更通过特定因子进行封装</a:t>
            </a:r>
            <a:r>
              <a:rPr lang="zh-CN" altLang="en-US" noProof="1"/>
              <a:t>；</a:t>
            </a:r>
            <a:endParaRPr lang="en-US" altLang="zh-CN" noProof="1"/>
          </a:p>
          <a:p>
            <a:r>
              <a:rPr lang="en-US" altLang="zh-CN" noProof="1"/>
              <a:t>2.</a:t>
            </a:r>
            <a:r>
              <a:rPr lang="zh-CN" altLang="en-US" noProof="1"/>
              <a:t>对产品需求的技术型分析，通过因子内嵌参数预测工作量。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测试平台的优势：好（质量），快（效率），持续（规范）</a:t>
            </a:r>
            <a:endParaRPr lang="zh-CN" altLang="en-US" noProof="1"/>
          </a:p>
          <a:p>
            <a:r>
              <a:rPr lang="zh-CN" altLang="en-US" noProof="1"/>
              <a:t>在成熟平台基础上的测试团队，即使出现大规模离职，补充的新人也能快速顶上，不至于产生太多问题。</a:t>
            </a:r>
            <a:endParaRPr lang="zh-CN" altLang="en-US" noProof="1"/>
          </a:p>
          <a:p>
            <a:r>
              <a:rPr lang="zh-CN" altLang="en-US" noProof="1"/>
              <a:t>操作规范，技术沉淀，测试经验积累，全部都在平台上，不会随着人的离开而消失。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noProof="1"/>
              <a:t>互联网测试不再只关注测试阶段，而是往左移（发现缺陷尽量前置），往右移（关注运维和生产缺陷），去推动过程改进。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90204" pitchFamily="34" charset="0"/>
              <a:buNone/>
            </a:pP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总结出</a:t>
            </a:r>
            <a:r>
              <a:rPr lang="en-US" altLang="zh-CN" noProof="1"/>
              <a:t>9</a:t>
            </a:r>
            <a:r>
              <a:rPr lang="zh-CN" altLang="en-US" noProof="1"/>
              <a:t>类测试类型，针对不同的场景定制不同的测试策略，测试方法，进行不同的工作量评估，</a:t>
            </a:r>
            <a:endParaRPr lang="zh-CN" altLang="en-US" noProof="1"/>
          </a:p>
          <a:p>
            <a:r>
              <a:rPr lang="zh-CN" altLang="en-US" noProof="1"/>
              <a:t>制订好测试策略，接下来就是提升测试效能。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一线测试整理出来的图，如何改变测试工作</a:t>
            </a:r>
            <a:endParaRPr lang="zh-CN" altLang="en-US" noProof="1"/>
          </a:p>
          <a:p>
            <a:r>
              <a:rPr lang="zh-CN" altLang="en-US" noProof="1"/>
              <a:t>流程改进：人力投入，风险控制等，而不是拍脑袋定时间；</a:t>
            </a:r>
            <a:endParaRPr lang="zh-CN" altLang="en-US" noProof="1"/>
          </a:p>
          <a:p>
            <a:r>
              <a:rPr lang="zh-CN" altLang="en-US" noProof="1"/>
              <a:t>用例高效方案：深入挖掘资深测试人员的优势；</a:t>
            </a:r>
            <a:endParaRPr lang="zh-CN" altLang="en-US" noProof="1"/>
          </a:p>
          <a:p>
            <a:r>
              <a:rPr lang="zh-CN" altLang="en-US" noProof="1"/>
              <a:t>代码层切入：和开发确认问题的根本原因，从这个问题出发来思考下一次不会出错；</a:t>
            </a:r>
            <a:endParaRPr lang="zh-CN" altLang="en-US" noProof="1"/>
          </a:p>
          <a:p>
            <a:r>
              <a:rPr lang="zh-CN" altLang="en-US" noProof="1"/>
              <a:t>上线</a:t>
            </a:r>
            <a:r>
              <a:rPr lang="en-US" altLang="zh-CN" noProof="1"/>
              <a:t>Checklist</a:t>
            </a:r>
            <a:r>
              <a:rPr lang="zh-CN" altLang="en-US" noProof="1"/>
              <a:t>：测试制订了上线</a:t>
            </a:r>
            <a:r>
              <a:rPr lang="en-US" altLang="zh-CN" noProof="1"/>
              <a:t>Checklist</a:t>
            </a:r>
            <a:r>
              <a:rPr lang="zh-CN" altLang="en-US" noProof="1"/>
              <a:t>初始版，供开发使用。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</a:t>
            </a:r>
            <a:r>
              <a:rPr lang="zh-CN" altLang="en-US" noProof="1"/>
              <a:t>用例的设计：一开始整理通用用例，后来发现业务和业务之间通用场景，形成场景化用例骨架 —— 哪些场景点需要做详细的用例设计，避免每次都重</a:t>
            </a:r>
            <a:r>
              <a:rPr lang="en-US" altLang="zh-CN" noProof="1"/>
              <a:t>0</a:t>
            </a:r>
            <a:r>
              <a:rPr lang="zh-CN" altLang="en-US" noProof="1"/>
              <a:t>开始写用例；</a:t>
            </a:r>
            <a:endParaRPr lang="zh-CN" altLang="en-US" noProof="1"/>
          </a:p>
          <a:p>
            <a:r>
              <a:rPr lang="en-US" altLang="zh-CN" noProof="1"/>
              <a:t>2.用例的执行：用例脚本化</a:t>
            </a:r>
            <a:r>
              <a:rPr lang="zh-CN" altLang="en-US" noProof="1"/>
              <a:t>，工具化，</a:t>
            </a:r>
            <a:r>
              <a:rPr lang="en-US" altLang="zh-CN" noProof="1"/>
              <a:t>自动化</a:t>
            </a:r>
            <a:endParaRPr lang="en-US" altLang="zh-CN" noProof="1"/>
          </a:p>
          <a:p>
            <a:r>
              <a:rPr lang="en-US" altLang="zh-CN" noProof="1"/>
              <a:t>3.线上问题：</a:t>
            </a:r>
            <a:r>
              <a:rPr lang="zh-CN" altLang="en-US" noProof="1"/>
              <a:t>测试思维定势，业务和业务的边界等影响并没有考虑周全，事后复盘后，加入了</a:t>
            </a:r>
            <a:r>
              <a:rPr lang="en-US" altLang="zh-CN" noProof="1"/>
              <a:t>前置需求分析</a:t>
            </a:r>
            <a:endParaRPr lang="en-US" altLang="zh-CN" noProof="1"/>
          </a:p>
          <a:p>
            <a:r>
              <a:rPr lang="zh-CN" altLang="en-US" noProof="1"/>
              <a:t>（</a:t>
            </a:r>
            <a:r>
              <a:rPr lang="en-US" altLang="zh-CN" noProof="1"/>
              <a:t>1</a:t>
            </a:r>
            <a:r>
              <a:rPr lang="zh-CN" altLang="en-US" noProof="1"/>
              <a:t>）将需求的技术实现拆分成因子</a:t>
            </a:r>
            <a:endParaRPr lang="zh-CN" altLang="en-US" noProof="1"/>
          </a:p>
          <a:p>
            <a:r>
              <a:rPr lang="zh-CN" altLang="en-US" noProof="1"/>
              <a:t>（</a:t>
            </a:r>
            <a:r>
              <a:rPr lang="en-US" altLang="zh-CN" noProof="1"/>
              <a:t>2</a:t>
            </a:r>
            <a:r>
              <a:rPr lang="zh-CN" altLang="en-US" noProof="1"/>
              <a:t>）将以往的线上问题也集成到因子</a:t>
            </a:r>
            <a:endParaRPr lang="zh-CN" altLang="en-US" noProof="1"/>
          </a:p>
          <a:p>
            <a:r>
              <a:rPr lang="zh-CN" altLang="en-US" noProof="1"/>
              <a:t>（</a:t>
            </a:r>
            <a:r>
              <a:rPr lang="en-US" altLang="zh-CN" noProof="1"/>
              <a:t>2</a:t>
            </a:r>
            <a:r>
              <a:rPr lang="zh-CN" altLang="en-US" noProof="1"/>
              <a:t>）每种因子有哪些用例需要测试，测试回归要做到什么程度</a:t>
            </a:r>
            <a:endParaRPr lang="zh-CN" altLang="en-US" noProof="1"/>
          </a:p>
          <a:p>
            <a:r>
              <a:rPr lang="en-US" altLang="zh-CN" noProof="1"/>
              <a:t>4.</a:t>
            </a:r>
            <a:r>
              <a:rPr lang="zh-CN" altLang="en-US" noProof="1"/>
              <a:t>开发自测测什么？测试编写典型缺陷供开发自测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tbox</a:t>
            </a:r>
            <a:r>
              <a:rPr lang="zh-CN" altLang="en-US" noProof="1"/>
              <a:t>：业务技能和测试技能积累工具，缩短新进人员的业务熟悉时间；</a:t>
            </a:r>
            <a:endParaRPr lang="zh-CN" altLang="en-US" noProof="1"/>
          </a:p>
          <a:p>
            <a:r>
              <a:rPr lang="en-US" altLang="zh-CN" noProof="1"/>
              <a:t>track</a:t>
            </a:r>
            <a:r>
              <a:rPr lang="zh-CN" altLang="en-US" noProof="1"/>
              <a:t>：埋点自动化测试工具，针对耗时测试工作；</a:t>
            </a:r>
            <a:endParaRPr lang="zh-CN" altLang="en-US" noProof="1"/>
          </a:p>
          <a:p>
            <a:r>
              <a:rPr lang="en-US" altLang="zh-CN" noProof="1"/>
              <a:t>cyber</a:t>
            </a:r>
            <a:r>
              <a:rPr lang="zh-CN" altLang="en-US" noProof="1"/>
              <a:t>：移动端兼容性测试用具；</a:t>
            </a:r>
            <a:endParaRPr lang="zh-CN" altLang="en-US" noProof="1"/>
          </a:p>
          <a:p>
            <a:r>
              <a:rPr lang="zh-CN" altLang="en-US" noProof="1"/>
              <a:t>啄木鸟平台：针对线上页面可点击元素的智能检测，针对性能的统一化测试，针对线上活动运行情况的检测。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针对人工耗时较多的测试内容，将其工具化平台化，逐步实现自动化。</a:t>
            </a:r>
            <a:endParaRPr lang="zh-CN" altLang="en-US" noProof="1"/>
          </a:p>
          <a:p>
            <a:r>
              <a:rPr lang="zh-CN" altLang="en-US" noProof="1"/>
              <a:t>（</a:t>
            </a:r>
            <a:r>
              <a:rPr lang="en-US" altLang="zh-CN" noProof="1"/>
              <a:t>1</a:t>
            </a:r>
            <a:r>
              <a:rPr lang="zh-CN" altLang="en-US" noProof="1"/>
              <a:t>）对产品提供的埋点字段进行自动检测</a:t>
            </a:r>
            <a:endParaRPr lang="zh-CN" altLang="en-US" noProof="1"/>
          </a:p>
          <a:p>
            <a:r>
              <a:rPr lang="zh-CN" altLang="en-US" noProof="1"/>
              <a:t>（</a:t>
            </a:r>
            <a:r>
              <a:rPr lang="en-US" altLang="zh-CN" noProof="1"/>
              <a:t>2</a:t>
            </a:r>
            <a:r>
              <a:rPr lang="zh-CN" altLang="en-US" noProof="1"/>
              <a:t>）对较好识别的错误进行自动比对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告警问题列表：平均日活9500个活动的上万次检测，定义了31种问题类型的自动化扫描；</a:t>
            </a:r>
            <a:endParaRPr lang="zh-CN" altLang="en-US" dirty="0" smtClean="0"/>
          </a:p>
          <a:p>
            <a:r>
              <a:rPr lang="zh-CN" altLang="en-US" dirty="0" smtClean="0"/>
              <a:t>统一的性能测试工具平台，避免性能测试工具不统一造成不同的测试结果报告；</a:t>
            </a:r>
            <a:endParaRPr lang="zh-CN" altLang="en-US" dirty="0" smtClean="0"/>
          </a:p>
          <a:p>
            <a:r>
              <a:rPr lang="zh-CN" altLang="en-US" dirty="0" smtClean="0"/>
              <a:t>自动点击活动素材，验证可用性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不只是通过需求写用例。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通过需求整理出</a:t>
            </a:r>
            <a:r>
              <a:rPr lang="en-US" altLang="zh-CN" dirty="0" smtClean="0"/>
              <a:t>9</a:t>
            </a:r>
            <a:r>
              <a:rPr lang="zh-CN" altLang="en-US" dirty="0" smtClean="0"/>
              <a:t>大类需求因子，每大类需求因子中，又有小类因子，不同因子绑定不同的测试用例集。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和因子匹配的测试用例集来源：和开发技术方案对应的测试用例，线上问题，已有</a:t>
            </a:r>
            <a:r>
              <a:rPr lang="en-US" altLang="zh-CN" dirty="0" smtClean="0"/>
              <a:t>bug</a:t>
            </a:r>
            <a:r>
              <a:rPr lang="zh-CN" altLang="en-US" dirty="0" smtClean="0"/>
              <a:t>中提炼出来和需求相关的测试用例。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针对需求自动匹配出合适的因子测试集合。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为研发自测提供“有价值”的测试集，并监控执行结果。</a:t>
            </a:r>
            <a:endParaRPr lang="zh-CN" altLang="en-US" dirty="0" smtClean="0"/>
          </a:p>
          <a:p>
            <a:r>
              <a:rPr lang="zh-CN" altLang="en-US" dirty="0" smtClean="0"/>
              <a:t>为上线提供自检提供测试集，并监控自检结果。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避免研发思维和测试思维的不同，为研发提供测试范围和测试要点。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noProof="1"/>
              <a:t>需求为什么要这么设计，实际的业务场景是怎么样的，技术框架如何匹配业务场景。</a:t>
            </a:r>
            <a:endParaRPr lang="zh-CN" altLang="en-US" sz="1800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质量三底座引发的思考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我们往往注重测试流程的完善，设置一定的度量指标。</a:t>
            </a:r>
            <a:endParaRPr lang="zh-CN" altLang="en-US" noProof="1"/>
          </a:p>
          <a:p>
            <a:r>
              <a:rPr lang="zh-CN" altLang="en-US" noProof="1"/>
              <a:t>忽视了测试策略的设计，针对不同场景的测试策略标准化，以及测试工具的规范化和服务化。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京东穹天平台：</a:t>
            </a:r>
            <a:endParaRPr lang="zh-CN" altLang="en-US" noProof="1"/>
          </a:p>
          <a:p>
            <a:r>
              <a:rPr lang="en-US" altLang="zh-CN" noProof="1"/>
              <a:t>1.</a:t>
            </a:r>
            <a:r>
              <a:rPr lang="zh-CN" altLang="en-US" noProof="1"/>
              <a:t>底层是各种开放式的服务接口，</a:t>
            </a:r>
            <a:r>
              <a:rPr lang="en-US" altLang="zh-CN" noProof="1"/>
              <a:t>Software as a service(SaaS) </a:t>
            </a:r>
            <a:r>
              <a:rPr lang="zh-CN" altLang="en-US" noProof="1"/>
              <a:t>，交付流水线，供各个管理模块使用；</a:t>
            </a:r>
            <a:endParaRPr lang="zh-CN" altLang="en-US" noProof="1"/>
          </a:p>
          <a:p>
            <a:r>
              <a:rPr lang="en-US" altLang="zh-CN" noProof="1"/>
              <a:t>2.</a:t>
            </a:r>
            <a:r>
              <a:rPr lang="zh-CN" altLang="en-US" noProof="1"/>
              <a:t>中间层是底层服务接口，根据软件研发不同阶段建立的平台，如需求管理平台，测试管理平台，度量管理平台等；</a:t>
            </a:r>
            <a:endParaRPr lang="zh-CN" altLang="en-US" noProof="1"/>
          </a:p>
          <a:p>
            <a:r>
              <a:rPr lang="en-US" altLang="zh-CN" noProof="1"/>
              <a:t>3.</a:t>
            </a:r>
            <a:r>
              <a:rPr lang="zh-CN" altLang="en-US" noProof="1"/>
              <a:t>子系统在穹天平台中的作用是什么？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贯穿全局的质量管理，在各个阶段设置卡点。</a:t>
            </a:r>
            <a:endParaRPr lang="zh-CN" altLang="en-US" noProof="1"/>
          </a:p>
          <a:p>
            <a:r>
              <a:rPr lang="zh-CN" altLang="en-US" noProof="1"/>
              <a:t>持续集成的质量管理，测试的质量管理，运营的质量管理。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在标准和应用实现中，必须具备应用支撑，自动生成大量真实有效的数据，才能实现有效的质量管理。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83" y="2061006"/>
            <a:ext cx="10516635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85" y="5110609"/>
            <a:ext cx="670625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1"/>
              <a:t>单击以编辑母版副标题样式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A1944A-E2DF-45B6-A60C-A27D14D72CB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B5E890-9DB2-4D03-993B-73937DBB0595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16425" y="365125"/>
            <a:ext cx="1819743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84" y="365125"/>
            <a:ext cx="7735062" cy="5811838"/>
          </a:xfrm>
        </p:spPr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576C9-7BD5-416B-83A6-3A459F90841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94" y="0"/>
            <a:ext cx="10750425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84" y="1825625"/>
            <a:ext cx="416816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0868EE-4DD7-413D-AE5E-83AF066BD7BC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84" y="2402238"/>
            <a:ext cx="4509159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931" y="2402237"/>
            <a:ext cx="5269943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32019-F8E6-4A76-935C-E3414CA717C6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长方形 7"/>
          <p:cNvSpPr/>
          <p:nvPr userDrawn="1"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F131C-040A-4332-8DFE-B61A7733D541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9" name="长方形 8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0"/>
            <a:ext cx="1073890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3" y="1489075"/>
            <a:ext cx="5156708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933" y="2193927"/>
            <a:ext cx="515670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0273" y="1489075"/>
            <a:ext cx="5158295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0273" y="2193927"/>
            <a:ext cx="5158295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A2BFA-CB66-4899-A909-CE035F82A1F8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11" name="长方形 10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E7923-DB5B-40E6-9799-766ACDC7575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7" name="长方形 6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5EF73-3977-4FBD-9A1F-2AF86F4BA937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698" y="987427"/>
            <a:ext cx="6172808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75697-E0B3-44C5-A484-742964AA8024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698" y="987427"/>
            <a:ext cx="6172808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1"/>
              <a:t>单击图标，添加图片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BBF4C-9153-4173-BA0F-756B7E433659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7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8B60F440-79C9-460C-BBC3-D47398EA736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658" y="6356352"/>
            <a:ext cx="2895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995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n-US" altLang="zh-CN" dirty="0" smtClean="0">
                <a:ea typeface="Microsoft YaHei UI" panose="020B0503020204020204" pitchFamily="34" charset="-122"/>
              </a:rPr>
              <a:t>GOPS 2020 </a:t>
            </a:r>
            <a:r>
              <a:rPr lang="zh-CN" altLang="en-US" dirty="0" smtClean="0">
                <a:ea typeface="Microsoft YaHei UI" panose="020B0503020204020204" pitchFamily="34" charset="-122"/>
              </a:rPr>
              <a:t>全球运维大会分享</a:t>
            </a:r>
            <a:br>
              <a:rPr lang="zh-CN" altLang="en-US" dirty="0" smtClean="0">
                <a:ea typeface="Microsoft YaHei UI" panose="020B0503020204020204" pitchFamily="34" charset="-122"/>
              </a:rPr>
            </a:br>
            <a:r>
              <a:rPr lang="en-US" altLang="zh-CN" dirty="0" smtClean="0">
                <a:ea typeface="Microsoft YaHei UI" panose="020B0503020204020204" pitchFamily="34" charset="-122"/>
              </a:rPr>
              <a:t>								</a:t>
            </a:r>
            <a:r>
              <a:rPr lang="zh-CN" altLang="en-US" sz="4000" dirty="0" smtClean="0">
                <a:ea typeface="Microsoft YaHei UI" panose="020B0503020204020204" pitchFamily="34" charset="-122"/>
              </a:rPr>
              <a:t>—— 质量管理</a:t>
            </a:r>
            <a:endParaRPr lang="zh-CN" altLang="en-US" sz="4000" dirty="0" smtClean="0">
              <a:ea typeface="Microsoft YaHei UI" panose="020B0503020204020204" pitchFamily="34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10808335" y="5977890"/>
            <a:ext cx="1170940" cy="879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90204" pitchFamily="34" charset="0"/>
              <a:buNone/>
              <a:defRPr lang="zh-CN" sz="2800" kern="1200">
                <a:solidFill>
                  <a:srgbClr val="D24726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 smtClean="0">
                <a:latin typeface="Microsoft YaHei UI" panose="020B0503020204020204" pitchFamily="34" charset="-122"/>
              </a:rPr>
              <a:t>齐上凯</a:t>
            </a:r>
            <a:endParaRPr lang="en-US" altLang="zh-CN" sz="1800" dirty="0" smtClean="0">
              <a:latin typeface="Microsoft YaHei UI" panose="020B0503020204020204" pitchFamily="34" charset="-122"/>
            </a:endParaRPr>
          </a:p>
          <a:p>
            <a:pPr algn="r"/>
            <a:r>
              <a:rPr lang="en-US" altLang="zh-CN" sz="1800" dirty="0" smtClean="0">
                <a:latin typeface="Microsoft YaHei UI" panose="020B0503020204020204" pitchFamily="34" charset="-122"/>
              </a:rPr>
              <a:t> 2020.10</a:t>
            </a:r>
            <a:endParaRPr lang="zh-CN" altLang="en-US" sz="1800" dirty="0" smtClean="0">
              <a:latin typeface="Microsoft YaHei UI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效率管理（工程管理）是底座——华为“松湖会战”</a:t>
            </a:r>
            <a:endParaRPr lang="en-US" alt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9145" y="1414145"/>
            <a:ext cx="104013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latin typeface="微软雅黑" charset="0"/>
                <a:ea typeface="微软雅黑" charset="0"/>
                <a:cs typeface="微软雅黑" charset="0"/>
              </a:rPr>
              <a:t>由来：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2019 年下半年，超过 2000 名来自全国各地的华为工程师，聚集到华为东莞松山湖基地，为打造移动应用生态平台（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HMS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）进行了持续 9 个多月的高强度集中作战，被称为 " 松湖会战 " 。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779145" y="1997710"/>
            <a:ext cx="10710545" cy="2419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defRPr/>
            </a:pPr>
            <a:r>
              <a:rPr kumimoji="0" lang="zh-CN" altLang="en-US" b="1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面临的问题：</a:t>
            </a: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这么一大波人被拉过来，互相不认识，，语言环境也是新的；</a:t>
            </a:r>
            <a:endParaRPr kumimoji="0" lang="zh-CN" altLang="en-US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以前做的也不是这些事情，以前做数据库，现在转过来做账号，以前可能做云的开发，现在改做端到端的开发；</a:t>
            </a:r>
            <a:endParaRPr lang="zh-CN" altLang="en-US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语言环境也是新的，</a:t>
            </a:r>
            <a:r>
              <a:rPr lang="zh-CN" altLang="en-US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要怎么去发挥大家的力量</a:t>
            </a:r>
            <a:endParaRPr kumimoji="0" lang="en-US" altLang="zh-CN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826135" y="4187190"/>
            <a:ext cx="10790555" cy="26619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defRPr/>
            </a:pPr>
            <a:r>
              <a:rPr kumimoji="0" lang="zh-CN" altLang="en-US" b="1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解决：</a:t>
            </a: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研发效率平台支撑：软件工程管理能力和生产流水线；</a:t>
            </a:r>
            <a:endParaRPr kumimoji="0" lang="zh-CN" altLang="en-US" i="0" u="none" strike="noStrike" kern="1200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代码写好之后有各种各样的防火墙检查代码，每天发现问题、持续构建和集成，这一套工程能力是多年沉淀下来的；</a:t>
            </a:r>
            <a:endParaRPr lang="zh-CN" altLang="en-US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i="0" u="none" strike="noStrike" kern="1200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i="0" u="none" strike="noStrike" cap="none" normalizeH="0" baseline="0" noProof="0" dirty="0" smtClean="0"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松湖会战团队中没有部门，都是组，每个组都是一个功能齐全的团队，研发测试按照 DevOps 的方式来组织开发。</a:t>
            </a:r>
            <a:endParaRPr kumimoji="0" lang="zh-CN" altLang="en-US" i="0" u="none" strike="noStrike" cap="none" normalizeH="0" baseline="0" noProof="0" dirty="0" smtClean="0"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效率管理平台化——</a:t>
            </a:r>
            <a:r>
              <a:rPr lang="en-US" altLang="zh-CN" dirty="0">
                <a:ea typeface="Microsoft YaHei UI" panose="020B0503020204020204" pitchFamily="34" charset="-122"/>
              </a:rPr>
              <a:t>BAMBOO</a:t>
            </a:r>
            <a:endParaRPr lang="en-US" altLang="zh-CN" dirty="0"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1356995"/>
            <a:ext cx="10382250" cy="54387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740390" y="285178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标准化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40390" y="351345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线上化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40390" y="419290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数据化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40390" y="486854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度量化</a:t>
            </a:r>
            <a:endParaRPr lang="zh-CN" altLang="en-US" sz="20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sym typeface="+mn-ea"/>
              </a:rPr>
              <a:t>质量管理平台化体系</a:t>
            </a:r>
            <a:endParaRPr lang="zh-CN" altLang="en-US" dirty="0" smtClean="0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" y="1209040"/>
            <a:ext cx="11304270" cy="556831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44500" y="2850515"/>
            <a:ext cx="10716895" cy="11055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质量管理的下半场 —— 智能化红利点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9575"/>
            <a:ext cx="12192635" cy="474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智能化测试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48740"/>
            <a:ext cx="11048365" cy="5497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6260" y="2749550"/>
            <a:ext cx="4508500" cy="1358900"/>
          </a:xfrm>
        </p:spPr>
        <p:txBody>
          <a:bodyPr rtlCol="0"/>
          <a:lstStyle/>
          <a:p>
            <a:pPr rtl="0"/>
            <a:r>
              <a:rPr lang="zh-CN" altLang="en-US" sz="4000" noProof="1" smtClean="0">
                <a:ea typeface="Microsoft YaHei UI" panose="020B0503020204020204" pitchFamily="34" charset="-122"/>
              </a:rPr>
              <a:t>京东质量管理体系</a:t>
            </a:r>
            <a:endParaRPr lang="zh-CN" altLang="en-US" sz="4000" noProof="1" smtClean="0"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37545" y="2275205"/>
            <a:ext cx="5859780" cy="2441575"/>
          </a:xfrm>
        </p:spPr>
        <p:txBody>
          <a:bodyPr rtlCol="0">
            <a:noAutofit/>
          </a:bodyPr>
          <a:lstStyle/>
          <a:p>
            <a:pPr rtl="0"/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en-US" altLang="zh-CN" sz="2400" noProof="1" smtClean="0">
                <a:ea typeface="Microsoft YaHei UI" panose="020B0503020204020204" pitchFamily="34" charset="-122"/>
              </a:rPr>
              <a:t>1. </a:t>
            </a:r>
            <a:r>
              <a:rPr lang="zh-CN" altLang="en-US" sz="2400" noProof="1" smtClean="0">
                <a:ea typeface="Microsoft YaHei UI" panose="020B0503020204020204" pitchFamily="34" charset="-122"/>
              </a:rPr>
              <a:t>全栈式测试平台——穹天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en-US" altLang="zh-CN" sz="2400" noProof="1" smtClean="0">
                <a:ea typeface="Microsoft YaHei UI" panose="020B0503020204020204" pitchFamily="34" charset="-122"/>
              </a:rPr>
              <a:t>2. </a:t>
            </a:r>
            <a:r>
              <a:rPr lang="zh-CN" altLang="en-US" sz="2400" noProof="1" smtClean="0">
                <a:ea typeface="Microsoft YaHei UI" panose="020B0503020204020204" pitchFamily="34" charset="-122"/>
              </a:rPr>
              <a:t>测试效能提升实践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en-US" altLang="zh-CN" sz="2400" noProof="1" smtClean="0">
                <a:ea typeface="Microsoft YaHei UI" panose="020B0503020204020204" pitchFamily="34" charset="-122"/>
              </a:rPr>
              <a:t>3. </a:t>
            </a:r>
            <a:r>
              <a:rPr lang="zh-CN" altLang="en-US" sz="2400" noProof="1" smtClean="0">
                <a:ea typeface="Microsoft YaHei UI" panose="020B0503020204020204" pitchFamily="34" charset="-122"/>
              </a:rPr>
              <a:t>研发效能平台——</a:t>
            </a:r>
            <a:r>
              <a:rPr lang="en-US" altLang="zh-CN" sz="2400" noProof="1" smtClean="0">
                <a:ea typeface="Microsoft YaHei UI" panose="020B0503020204020204" pitchFamily="34" charset="-122"/>
              </a:rPr>
              <a:t>BAMBOO</a:t>
            </a:r>
            <a:endParaRPr lang="en-US" altLang="zh-CN" sz="2400" noProof="1" smtClean="0">
              <a:ea typeface="Microsoft YaHei UI" panose="020B0503020204020204" pitchFamily="34" charset="-122"/>
            </a:endParaRPr>
          </a:p>
          <a:p>
            <a:pPr rtl="0"/>
            <a:endParaRPr lang="en-US" altLang="zh-CN" sz="2400" noProof="1" smtClean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全栈式测试平台</a:t>
            </a:r>
            <a:r>
              <a:rPr lang="en-US" altLang="zh-CN" dirty="0" smtClean="0">
                <a:ea typeface="Microsoft YaHei UI" panose="020B0503020204020204" pitchFamily="34" charset="-122"/>
              </a:rPr>
              <a:t>-</a:t>
            </a:r>
            <a:r>
              <a:rPr lang="zh-CN" altLang="en-US" dirty="0" smtClean="0">
                <a:ea typeface="Microsoft YaHei UI" panose="020B0503020204020204" pitchFamily="34" charset="-122"/>
              </a:rPr>
              <a:t>技术维度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11" name="图片 10" descr="截屏2020-10-10 下午1.42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" y="1552575"/>
            <a:ext cx="12146915" cy="4992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  <a:sym typeface="+mn-ea"/>
              </a:rPr>
              <a:t>全栈式测试平台</a:t>
            </a:r>
            <a:r>
              <a:rPr lang="en-US" altLang="zh-CN" dirty="0" smtClean="0">
                <a:ea typeface="Microsoft YaHei UI" panose="020B0503020204020204" pitchFamily="34" charset="-122"/>
                <a:sym typeface="+mn-ea"/>
              </a:rPr>
              <a:t>-</a:t>
            </a:r>
            <a:r>
              <a:rPr lang="zh-CN" altLang="en-US" dirty="0" smtClean="0">
                <a:ea typeface="Microsoft YaHei UI" panose="020B0503020204020204" pitchFamily="34" charset="-122"/>
                <a:sym typeface="+mn-ea"/>
              </a:rPr>
              <a:t>过程维度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59230"/>
            <a:ext cx="12192635" cy="521970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431415" y="2260600"/>
            <a:ext cx="1575435" cy="34925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3352800" y="3348990"/>
            <a:ext cx="1922780" cy="160528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556250" y="3348990"/>
            <a:ext cx="1922780" cy="160528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759065" y="3348990"/>
            <a:ext cx="1922780" cy="160528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测试服务原子化</a:t>
            </a:r>
            <a:r>
              <a:rPr lang="en-US" altLang="zh-CN" dirty="0" smtClean="0">
                <a:ea typeface="Microsoft YaHei UI" panose="020B0503020204020204" pitchFamily="34" charset="-122"/>
              </a:rPr>
              <a:t>-</a:t>
            </a:r>
            <a:r>
              <a:rPr lang="zh-CN" altLang="en-US" dirty="0" smtClean="0">
                <a:ea typeface="Microsoft YaHei UI" panose="020B0503020204020204" pitchFamily="34" charset="-122"/>
              </a:rPr>
              <a:t>用例管理子系统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925" y="1334770"/>
            <a:ext cx="9604375" cy="5549265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1254760" y="2626360"/>
            <a:ext cx="2884170" cy="154051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752715" y="2876550"/>
            <a:ext cx="2884170" cy="106616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测试左移</a:t>
            </a:r>
            <a:r>
              <a:rPr lang="en-US" altLang="zh-CN" dirty="0" smtClean="0">
                <a:ea typeface="Microsoft YaHei UI" panose="020B0503020204020204" pitchFamily="34" charset="-122"/>
              </a:rPr>
              <a:t>-</a:t>
            </a:r>
            <a:r>
              <a:rPr lang="zh-CN" altLang="en-US" dirty="0" smtClean="0">
                <a:ea typeface="Microsoft YaHei UI" panose="020B0503020204020204" pitchFamily="34" charset="-122"/>
              </a:rPr>
              <a:t>需求分析平台化设计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3" name="图片 2" descr="截屏2020-10-10 下午2.11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175" y="1330960"/>
            <a:ext cx="9392285" cy="556577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654550" y="3329940"/>
            <a:ext cx="2833370" cy="119507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870825" y="2508250"/>
            <a:ext cx="2921000" cy="151511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487170" y="4853940"/>
            <a:ext cx="2833370" cy="91313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大纲</a:t>
            </a: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1. </a:t>
            </a:r>
            <a:r>
              <a:rPr lang="zh-CN" altLang="en-US" sz="2400" dirty="0" smtClean="0">
                <a:sym typeface="+mn-ea"/>
              </a:rPr>
              <a:t>质量管理的上下半场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2. 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京东质量管理体系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平台化下的绩效指引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20" name="图片 19" descr="截屏2020-10-10 下午2.22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" y="1327150"/>
            <a:ext cx="12116435" cy="49009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17270" y="6345555"/>
            <a:ext cx="104203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各个数据均来源于平台，指标可以每个季度倾向性不同，关键是提升提升整个团队的能力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625" y="3547110"/>
            <a:ext cx="7324725" cy="77343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47625" y="2831465"/>
            <a:ext cx="7324090" cy="60579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传统测试和互联网测试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1255" y="1782080"/>
            <a:ext cx="10537372" cy="2811691"/>
          </a:xfrm>
        </p:spPr>
        <p:txBody>
          <a:bodyPr rtlCol="0">
            <a:normAutofit/>
          </a:bodyPr>
          <a:lstStyle/>
          <a:p>
            <a:pPr>
              <a:buFont typeface="Arial" panose="020B0604020202090204" pitchFamily="34" charset="0"/>
              <a:buChar char="•"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90204" pitchFamily="34" charset="0"/>
              <a:buChar char="•"/>
            </a:pPr>
            <a:endParaRPr lang="en-US" altLang="zh-CN" sz="23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90204" pitchFamily="34" charset="0"/>
              <a:buChar char="•"/>
            </a:pPr>
            <a:endParaRPr lang="en-US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" y="1550670"/>
            <a:ext cx="8313420" cy="49860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18195" y="3244850"/>
            <a:ext cx="35896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京东穹天平台演示站点：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qttp-demo.jd.com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44365" y="3637280"/>
            <a:ext cx="1711325" cy="168275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/>
              <a:t>测试—— 源源不断的问题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875" y="3371850"/>
            <a:ext cx="7303135" cy="2806700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>
          <a:xfrm>
            <a:off x="650875" y="1383030"/>
            <a:ext cx="10658475" cy="21596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  <a:scene3d>
              <a:camera prst="orthographicFront"/>
              <a:lightRig rig="threePt" dir="t"/>
            </a:scene3d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测试的定位： 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以前：发现所有的/关键性的问题</a:t>
            </a:r>
            <a:endParaRPr kumimoji="0" lang="zh-CN" altLang="en-US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现在：将需求快速转变为可发布的产品（效率），产生价值，不产生线上事故。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8148955" y="3542665"/>
            <a:ext cx="3916045" cy="27298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  <a:scene3d>
              <a:camera prst="orthographicFront"/>
              <a:lightRig rig="threePt" dir="t"/>
            </a:scene3d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出现线上问题的处理： 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传统：</a:t>
            </a:r>
            <a:r>
              <a:rPr kumimoji="0" lang="en-US" altLang="zh-CN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QA</a:t>
            </a: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确责，分析原因，复盘</a:t>
            </a:r>
            <a:endParaRPr kumimoji="0" lang="zh-CN" altLang="en-US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如何让问题变成宝贵资产</a:t>
            </a:r>
            <a:endParaRPr kumimoji="0" lang="zh-CN" altLang="en-US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提升对测试的要求：问题逃逸率</a:t>
            </a:r>
            <a:endParaRPr kumimoji="0" lang="zh-CN" altLang="en-US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测试眼中的产品</a:t>
            </a:r>
            <a:r>
              <a:rPr lang="en-US" altLang="zh-CN" dirty="0" smtClean="0">
                <a:ea typeface="Microsoft YaHei UI" panose="020B0503020204020204" pitchFamily="34" charset="-122"/>
              </a:rPr>
              <a:t>/</a:t>
            </a:r>
            <a:r>
              <a:rPr lang="zh-CN" altLang="en-US" dirty="0" smtClean="0">
                <a:ea typeface="Microsoft YaHei UI" panose="020B0503020204020204" pitchFamily="34" charset="-122"/>
              </a:rPr>
              <a:t>脑中的产品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1466850"/>
            <a:ext cx="2568575" cy="457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095" y="1912620"/>
            <a:ext cx="3773805" cy="39573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60" y="1912620"/>
            <a:ext cx="4870450" cy="39573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1155" y="623252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根据</a:t>
            </a:r>
            <a:r>
              <a:rPr lang="zh-CN" altLang="en-US"/>
              <a:t>功能需求进行测试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825875" y="623252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根据</a:t>
            </a:r>
            <a:r>
              <a:rPr lang="zh-CN" altLang="en-US"/>
              <a:t>测试类型测试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89950" y="6232525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根据</a:t>
            </a:r>
            <a:r>
              <a:rPr lang="zh-CN" altLang="en-US"/>
              <a:t>不同场景分层测试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zh-CN" altLang="en-US" dirty="0" smtClean="0"/>
              <a:t>不同场景的分层测试</a:t>
            </a:r>
            <a:endParaRPr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1353185"/>
            <a:ext cx="10170795" cy="5468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ea typeface="Microsoft YaHei UI" panose="020B0503020204020204" pitchFamily="34" charset="-122"/>
              </a:rPr>
              <a:t>提升测试效能的系统性思考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0805" y="1387475"/>
            <a:ext cx="9675495" cy="539242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853305" y="2169160"/>
            <a:ext cx="3338830" cy="80518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lvl="0"/>
            <a:r>
              <a:rPr lang="zh-CN" altLang="en-US" dirty="0" smtClean="0">
                <a:ea typeface="Microsoft YaHei UI" panose="020B0503020204020204" pitchFamily="34" charset="-122"/>
              </a:rPr>
              <a:t>测试技能的改善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1426210"/>
            <a:ext cx="10146030" cy="5288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dirty="0" smtClean="0">
                <a:ea typeface="Microsoft YaHei UI" panose="020B0503020204020204" pitchFamily="34" charset="-122"/>
              </a:rPr>
              <a:t>测试“后盾”们 </a:t>
            </a:r>
            <a:r>
              <a:rPr lang="zh-CN" dirty="0" smtClean="0">
                <a:ea typeface="Microsoft YaHei UI" panose="020B0503020204020204" pitchFamily="34" charset="-122"/>
              </a:rPr>
              <a:t>—— 测试人员的</a:t>
            </a:r>
            <a:r>
              <a:rPr lang="en-US" altLang="zh-CN" dirty="0" smtClean="0">
                <a:ea typeface="Microsoft YaHei UI" panose="020B0503020204020204" pitchFamily="34" charset="-122"/>
              </a:rPr>
              <a:t>IDE</a:t>
            </a:r>
            <a:endParaRPr lang="en-US" altLang="zh-CN" dirty="0" smtClean="0"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1565910"/>
            <a:ext cx="11138535" cy="504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dirty="0" smtClean="0"/>
              <a:t>埋点测试平台</a:t>
            </a:r>
            <a:endParaRPr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8110" y="2063115"/>
            <a:ext cx="6933565" cy="4041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1517015"/>
            <a:ext cx="5194935" cy="4819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>
                <a:ea typeface="Microsoft YaHei UI" panose="020B0503020204020204" pitchFamily="34" charset="-122"/>
              </a:rPr>
              <a:t>SOP</a:t>
            </a:r>
            <a:r>
              <a:rPr lang="zh-CN" altLang="en-US" dirty="0" smtClean="0">
                <a:ea typeface="Microsoft YaHei UI" panose="020B0503020204020204" pitchFamily="34" charset="-122"/>
              </a:rPr>
              <a:t>指引平台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pic>
        <p:nvPicPr>
          <p:cNvPr id="6" name="图片 5" descr="截屏2020-10-12 下午8.36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385" y="1404620"/>
            <a:ext cx="11619865" cy="44030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1360" y="5989955"/>
            <a:ext cx="10633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积累业务技能和测试技能，让一线资深测试人员的经验能够传承下来，缩短新进人员的业务熟悉时间。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8480" y="2402205"/>
            <a:ext cx="4808855" cy="2187575"/>
          </a:xfrm>
        </p:spPr>
        <p:txBody>
          <a:bodyPr/>
          <a:lstStyle/>
          <a:p>
            <a:r>
              <a:rPr lang="zh-CN" altLang="en-US" sz="4000" dirty="0" smtClean="0"/>
              <a:t>质量管理的上下半场</a:t>
            </a:r>
            <a:endParaRPr lang="zh-CN" altLang="en-US" sz="40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1.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互联网质量定位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2.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质量管理的上半场（流程集，管理和效率）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3.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质量管理平台化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4.</a:t>
            </a:r>
            <a:r>
              <a:rPr lang="zh-CN" altLang="en-US" sz="2400" dirty="0" smtClean="0">
                <a:sym typeface="+mn-ea"/>
              </a:rPr>
              <a:t>质量管理的下半场（智能化）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sym typeface="+mn-ea"/>
              </a:rPr>
              <a:t>啄木鸟平台 —— 持续的扫描和性能测试</a:t>
            </a:r>
            <a:endParaRPr lang="zh-CN" altLang="zh-CN" dirty="0" smtClean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650" y="1335405"/>
            <a:ext cx="7729855" cy="49790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70" y="1517650"/>
            <a:ext cx="7917815" cy="5037455"/>
          </a:xfrm>
          <a:prstGeom prst="rect">
            <a:avLst/>
          </a:prstGeom>
        </p:spPr>
      </p:pic>
      <p:pic>
        <p:nvPicPr>
          <p:cNvPr id="12" name="图片 11" descr="截屏2020-10-12 下午8.46.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845" y="1374775"/>
            <a:ext cx="6704965" cy="532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sym typeface="+mn-ea"/>
              </a:rPr>
              <a:t>测试左移 —— 针对测试的需求分析</a:t>
            </a:r>
            <a:endParaRPr lang="zh-CN" altLang="zh-CN" dirty="0" smtClean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1631315"/>
            <a:ext cx="11913235" cy="4928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 smtClean="0">
                <a:sym typeface="+mn-ea"/>
              </a:rPr>
              <a:t>测试左移 —— 研发自测及上线自检</a:t>
            </a:r>
            <a:endParaRPr lang="zh-CN" altLang="zh-CN" dirty="0" smtClean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5630" y="1814195"/>
            <a:ext cx="8065135" cy="441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互联网质量的定位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" y="1505585"/>
            <a:ext cx="10902950" cy="5016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69625" y="165798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涉及人员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69625" y="231965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涉及阶段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969625" y="299910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涉及流程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968990" y="3687445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涉及质量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92485" y="4441825"/>
            <a:ext cx="1125220" cy="10763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技术占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1/3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更要关注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用户需求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  <a:p>
            <a:r>
              <a:rPr lang="zh-CN" alt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charset="0"/>
                <a:ea typeface="微软雅黑" charset="0"/>
              </a:rPr>
              <a:t>和业务</a:t>
            </a:r>
            <a:endParaRPr lang="zh-CN" alt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质量管理的上半场——底座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" y="1563370"/>
            <a:ext cx="7734300" cy="4924425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>
          <a:xfrm>
            <a:off x="8729345" y="1647190"/>
            <a:ext cx="3195320" cy="48406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/>
            <a:scene3d>
              <a:camera prst="orthographicFront"/>
              <a:lightRig rig="threePt" dir="t"/>
            </a:scene3d>
          </a:bodyPr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引出的几个问题： 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流程集如何管理，如何让测试经验沉淀和复用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质量管理贯穿全局，这些卡点该管哪些？质量管理的左移和右移，质量管理平台化。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kumimoji="0" lang="en-US" altLang="zh-CN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300" b="0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效率：除了自动化和流水线，更重要的是度量体系，效率平台的原子化，组件化，能够快速复用。</a:t>
            </a: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kumimoji="0" lang="en-US" altLang="zh-CN" sz="2300" b="0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ro-RO" dirty="0">
                <a:ea typeface="Microsoft YaHei UI" panose="020B0503020204020204" pitchFamily="34" charset="-122"/>
                <a:sym typeface="+mn-ea"/>
              </a:rPr>
              <a:t>质量流程集</a:t>
            </a:r>
            <a:endParaRPr lang="zh-CN" altLang="ro-RO" dirty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1666875"/>
            <a:ext cx="11842750" cy="475678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38150" y="4356100"/>
            <a:ext cx="2768600" cy="193040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11150" y="1866900"/>
            <a:ext cx="3034665" cy="209550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ro-RO" dirty="0">
                <a:ea typeface="Microsoft YaHei UI" panose="020B0503020204020204" pitchFamily="34" charset="-122"/>
                <a:sym typeface="+mn-ea"/>
              </a:rPr>
              <a:t>质量流程集的平台化——穹天平台</a:t>
            </a:r>
            <a:endParaRPr lang="zh-CN" altLang="ro-RO" dirty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0" y="1409065"/>
            <a:ext cx="11837035" cy="5402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质量管理要管什么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8740"/>
            <a:ext cx="12192635" cy="553085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6800850" y="1932940"/>
            <a:ext cx="1676400" cy="331406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0013950" y="1932940"/>
            <a:ext cx="1638300" cy="331406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562350" y="1932940"/>
            <a:ext cx="1676400" cy="421576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94" y="12700"/>
            <a:ext cx="10750425" cy="1208868"/>
          </a:xfrm>
        </p:spPr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  <a:sym typeface="+mn-ea"/>
              </a:rPr>
              <a:t>质量管理平台化</a:t>
            </a:r>
            <a:endParaRPr lang="zh-CN" altLang="en-US" dirty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7470"/>
            <a:ext cx="11088370" cy="555371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3761105"/>
            <a:ext cx="8926830" cy="17151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1269</Words>
  <Application>WPS 演示</Application>
  <PresentationFormat>宽屏</PresentationFormat>
  <Paragraphs>148</Paragraphs>
  <Slides>32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方正书宋_GBK</vt:lpstr>
      <vt:lpstr>Wingdings</vt:lpstr>
      <vt:lpstr>Microsoft YaHei UI</vt:lpstr>
      <vt:lpstr>苹方-简</vt:lpstr>
      <vt:lpstr>微软雅黑</vt:lpstr>
      <vt:lpstr>微软雅黑</vt:lpstr>
      <vt:lpstr>汉仪旗黑</vt:lpstr>
      <vt:lpstr>宋体</vt:lpstr>
      <vt:lpstr>Arial Unicode MS</vt:lpstr>
      <vt:lpstr>汉仪书宋二KW</vt:lpstr>
      <vt:lpstr>Segoe UI Light</vt:lpstr>
      <vt:lpstr>Segoe UI</vt:lpstr>
      <vt:lpstr>欢迎文档</vt:lpstr>
      <vt:lpstr>GOPS 2020 全球运维大会分享</vt:lpstr>
      <vt:lpstr>大纲</vt:lpstr>
      <vt:lpstr>质量管理的上下半场</vt:lpstr>
      <vt:lpstr>互联网质量的定位</vt:lpstr>
      <vt:lpstr>质量管理的上半场——底座</vt:lpstr>
      <vt:lpstr>质量流程集</vt:lpstr>
      <vt:lpstr>质量流程集的平台化——穹天平台</vt:lpstr>
      <vt:lpstr>质量管理要管什么</vt:lpstr>
      <vt:lpstr>质量管理平台化</vt:lpstr>
      <vt:lpstr>效率管理（工程管理）是底座——华为“松湖会战”</vt:lpstr>
      <vt:lpstr>效率管理平台化——BAMBOO</vt:lpstr>
      <vt:lpstr>质量管理平台化体系</vt:lpstr>
      <vt:lpstr>质量管理的下半场 —— 智能化红利点</vt:lpstr>
      <vt:lpstr>智能化测试</vt:lpstr>
      <vt:lpstr>京东质量管理体系</vt:lpstr>
      <vt:lpstr>全栈式测试平台-技术维度</vt:lpstr>
      <vt:lpstr>全栈式测试平台-过程维度</vt:lpstr>
      <vt:lpstr>测试服务原子化-用例管理子系统</vt:lpstr>
      <vt:lpstr>测试左移-需求分析平台化设计</vt:lpstr>
      <vt:lpstr>平台化下的绩效指引</vt:lpstr>
      <vt:lpstr>传统测试和互联网测试</vt:lpstr>
      <vt:lpstr>测试—— 源源不断的问题</vt:lpstr>
      <vt:lpstr>测试眼中的产品/脑中的产品</vt:lpstr>
      <vt:lpstr>不同场景的分层测试</vt:lpstr>
      <vt:lpstr>提升测试效能的系统性思考</vt:lpstr>
      <vt:lpstr>测试技能的改善</vt:lpstr>
      <vt:lpstr>测试“后盾”们 —— 测试人员的IDE</vt:lpstr>
      <vt:lpstr>埋点测试平台</vt:lpstr>
      <vt:lpstr>SOP指引平台</vt:lpstr>
      <vt:lpstr>啄木鸟平台 —— 持续的扫描和性能测试</vt:lpstr>
      <vt:lpstr>测试左移 —— 针对测试的需求分析</vt:lpstr>
      <vt:lpstr>测试左移 —— 研发自测及上线自检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互联网产品的API测试分享</dc:title>
  <dc:creator>AutoBVT</dc:creator>
  <cp:lastModifiedBy>qishangkai</cp:lastModifiedBy>
  <cp:revision>37</cp:revision>
  <dcterms:created xsi:type="dcterms:W3CDTF">2020-10-13T14:46:09Z</dcterms:created>
  <dcterms:modified xsi:type="dcterms:W3CDTF">2020-10-13T14:46:09Z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KSOProductBuildVer">
    <vt:lpwstr>2052-2.7.1.4479</vt:lpwstr>
  </property>
</Properties>
</file>